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63" r:id="rId3"/>
    <p:sldId id="264" r:id="rId4"/>
    <p:sldId id="265" r:id="rId5"/>
    <p:sldId id="274" r:id="rId6"/>
    <p:sldId id="272" r:id="rId7"/>
    <p:sldId id="273" r:id="rId8"/>
    <p:sldId id="276" r:id="rId9"/>
    <p:sldId id="278" r:id="rId10"/>
    <p:sldId id="269" r:id="rId11"/>
    <p:sldId id="281" r:id="rId12"/>
    <p:sldId id="285" r:id="rId13"/>
    <p:sldId id="286" r:id="rId14"/>
    <p:sldId id="291" r:id="rId15"/>
    <p:sldId id="293" r:id="rId16"/>
    <p:sldId id="294" r:id="rId17"/>
    <p:sldId id="295" r:id="rId18"/>
    <p:sldId id="292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419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8" y="88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2026-01-16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1903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1972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45483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394734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58571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3154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4B3BA9B4-7E72-4B67-919E-AB65492FA93B}" type="datetime1">
              <a:rPr lang="ko-KR" altLang="en-US"/>
              <a:pPr lvl="0">
                <a:defRPr/>
              </a:pPr>
              <a:t>2026-01-16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94A2137-8E27-430F-BC1F-15A504CFDD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>
                <a:solidFill>
                  <a:schemeClr val="lt1"/>
                </a:solidFill>
              </a:rPr>
              <a:t>기획수업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1.12.</a:t>
            </a:r>
            <a:r>
              <a:rPr lang="ko-KR" altLang="en-US">
                <a:solidFill>
                  <a:schemeClr val="lt1"/>
                </a:solidFill>
              </a:rPr>
              <a:t>월</a:t>
            </a:r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286000" y="-428625"/>
            <a:ext cx="13716000" cy="7715250"/>
          </a:xfrm>
          <a:prstGeom prst="rect">
            <a:avLst/>
          </a:prstGeom>
        </p:spPr>
      </p:pic>
      <p:sp>
        <p:nvSpPr>
          <p:cNvPr id="5" name="가로 글상자 3"/>
          <p:cNvSpPr txBox="1"/>
          <p:nvPr/>
        </p:nvSpPr>
        <p:spPr>
          <a:xfrm>
            <a:off x="9443819" y="7481455"/>
            <a:ext cx="1961283" cy="64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4177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80" t="30930" r="2760" b="29200"/>
          <a:stretch>
            <a:fillRect/>
          </a:stretch>
        </p:blipFill>
        <p:spPr>
          <a:xfrm>
            <a:off x="0" y="0"/>
            <a:ext cx="9144000" cy="6924305"/>
          </a:xfrm>
          <a:prstGeom prst="rect">
            <a:avLst/>
          </a:prstGeom>
        </p:spPr>
      </p:pic>
      <p:sp>
        <p:nvSpPr>
          <p:cNvPr id="5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7792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7950" r="31030" b="24200"/>
          <a:stretch>
            <a:fillRect/>
          </a:stretch>
        </p:blipFill>
        <p:spPr>
          <a:xfrm>
            <a:off x="0" y="0"/>
            <a:ext cx="9456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8101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30" t="24070" r="32330" b="31560"/>
          <a:stretch>
            <a:fillRect/>
          </a:stretch>
        </p:blipFill>
        <p:spPr>
          <a:xfrm>
            <a:off x="0" y="0"/>
            <a:ext cx="9137633" cy="65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0480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717751" y="6173314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80072" y="6197653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0880" y="6136724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0" y="614220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21047" y="6160001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  <a:endParaRPr lang="en-US" altLang="ko-KR" sz="3500"/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  <a:endParaRPr lang="en-US" altLang="ko-KR" sz="19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2994450" y="6154002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34608" y="6192635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509586" y="1006852"/>
            <a:ext cx="8124825" cy="4782442"/>
          </a:xfrm>
          <a:prstGeom prst="rect">
            <a:avLst/>
          </a:prstGeom>
          <a:solidFill>
            <a:srgbClr val="3d476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dedbd2"/>
                </a:solidFill>
              </a:rPr>
              <a:t>[</a:t>
            </a:r>
            <a:r>
              <a:rPr lang="ko-KR" altLang="en-US" sz="1900" b="1">
                <a:solidFill>
                  <a:srgbClr val="dedbd2"/>
                </a:solidFill>
              </a:rPr>
              <a:t>제목</a:t>
            </a:r>
            <a:r>
              <a:rPr lang="en-US" altLang="ko-KR" sz="1900" b="1">
                <a:solidFill>
                  <a:srgbClr val="dedbd2"/>
                </a:solidFill>
              </a:rPr>
              <a:t>]</a:t>
            </a:r>
            <a:r>
              <a:rPr lang="ko-KR" altLang="en-US" sz="1900" b="1">
                <a:solidFill>
                  <a:srgbClr val="dedbd2"/>
                </a:solidFill>
              </a:rPr>
              <a:t>   넌 착해</a:t>
            </a:r>
            <a:r>
              <a:rPr lang="en-US" altLang="ko-KR" sz="1900" b="1">
                <a:solidFill>
                  <a:srgbClr val="dedbd2"/>
                </a:solidFill>
              </a:rPr>
              <a:t>!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9c7275"/>
                </a:solidFill>
              </a:rPr>
              <a:t>[</a:t>
            </a:r>
            <a:r>
              <a:rPr lang="ko-KR" altLang="en-US" sz="1900" b="1">
                <a:solidFill>
                  <a:srgbClr val="9c7275"/>
                </a:solidFill>
              </a:rPr>
              <a:t>게임장르</a:t>
            </a:r>
            <a:r>
              <a:rPr lang="en-US" altLang="ko-KR" sz="1900" b="1">
                <a:solidFill>
                  <a:srgbClr val="9c7275"/>
                </a:solidFill>
              </a:rPr>
              <a:t>]   </a:t>
            </a:r>
            <a:r>
              <a:rPr lang="ko-KR" altLang="en-US" sz="1900" b="1">
                <a:solidFill>
                  <a:srgbClr val="9c7275"/>
                </a:solidFill>
              </a:rPr>
              <a:t>내러티브 중심 어드벤처</a:t>
            </a: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778161"/>
                </a:solidFill>
              </a:rPr>
              <a:t>[</a:t>
            </a:r>
            <a:r>
              <a:rPr lang="ko-KR" altLang="en-US" sz="1900" b="1">
                <a:solidFill>
                  <a:srgbClr val="778161"/>
                </a:solidFill>
              </a:rPr>
              <a:t>시놉시스</a:t>
            </a:r>
            <a:r>
              <a:rPr lang="en-US" altLang="ko-KR" sz="1900" b="1">
                <a:solidFill>
                  <a:srgbClr val="778161"/>
                </a:solidFill>
              </a:rPr>
              <a:t>]</a:t>
            </a:r>
            <a:endParaRPr lang="en-US" altLang="ko-KR" sz="1900" b="1">
              <a:solidFill>
                <a:srgbClr val="778161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이 게임은 플레이어에게 선택지가 주어지는 것처럼 보이지만</a:t>
            </a:r>
            <a:r>
              <a:rPr lang="en-US" altLang="ko-KR" sz="1900">
                <a:solidFill>
                  <a:srgbClr val="dedbd2"/>
                </a:solidFill>
              </a:rPr>
              <a:t>,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이야기가 진행될수록 모든 선택지가 결국 하나의 방향으로 수렴하도록 강요되는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내러티브 어드벤처다</a:t>
            </a:r>
            <a:r>
              <a:rPr lang="en-US" altLang="ko-KR" sz="1900">
                <a:solidFill>
                  <a:srgbClr val="dedbd2"/>
                </a:solidFill>
              </a:rPr>
              <a:t>.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    </a:t>
            </a:r>
            <a:r>
              <a:rPr lang="ko-KR" altLang="en-US" sz="1900">
                <a:solidFill>
                  <a:srgbClr val="dedbd2"/>
                </a:solidFill>
              </a:rPr>
              <a:t>스스로를 특별히 착한 사람이라 여기지 않는 주인공은</a:t>
            </a:r>
            <a:r>
              <a:rPr lang="en-US" altLang="ko-KR" sz="1900">
                <a:solidFill>
                  <a:srgbClr val="dedbd2"/>
                </a:solidFill>
              </a:rPr>
              <a:t>,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</a:t>
            </a:r>
            <a:r>
              <a:rPr lang="en-US" altLang="ko-KR" sz="1900">
                <a:solidFill>
                  <a:srgbClr val="dedbd2"/>
                </a:solidFill>
              </a:rPr>
              <a:t>’</a:t>
            </a:r>
            <a:r>
              <a:rPr lang="ko-KR" altLang="en-US" sz="1900">
                <a:solidFill>
                  <a:srgbClr val="dedbd2"/>
                </a:solidFill>
              </a:rPr>
              <a:t>가장 착한 사람</a:t>
            </a:r>
            <a:r>
              <a:rPr lang="en-US" altLang="ko-KR" sz="1900">
                <a:solidFill>
                  <a:srgbClr val="dedbd2"/>
                </a:solidFill>
              </a:rPr>
              <a:t>’</a:t>
            </a:r>
            <a:r>
              <a:rPr lang="ko-KR" altLang="en-US" sz="1900">
                <a:solidFill>
                  <a:srgbClr val="dedbd2"/>
                </a:solidFill>
              </a:rPr>
              <a:t>이기를 요구받는 기대 속에서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    </a:t>
            </a:r>
            <a:r>
              <a:rPr lang="ko-KR" altLang="en-US" sz="1900">
                <a:solidFill>
                  <a:srgbClr val="dedbd2"/>
                </a:solidFill>
              </a:rPr>
              <a:t>서서히 붕괴되어 가는 세계와 함께 하나의 역할로 소모되어 간다</a:t>
            </a:r>
            <a:r>
              <a:rPr lang="en-US" altLang="ko-KR" sz="1900">
                <a:solidFill>
                  <a:srgbClr val="dedbd2"/>
                </a:solidFill>
              </a:rPr>
              <a:t>.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    </a:t>
            </a:r>
            <a:r>
              <a:rPr lang="ko-KR" altLang="en-US" sz="1900">
                <a:solidFill>
                  <a:srgbClr val="dedbd2"/>
                </a:solidFill>
              </a:rPr>
              <a:t>플레이어는 선택을 반복할수록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</a:t>
            </a:r>
            <a:r>
              <a:rPr lang="ko-KR" altLang="en-US" sz="1900" b="1">
                <a:solidFill>
                  <a:srgbClr val="dedbd2"/>
                </a:solidFill>
              </a:rPr>
              <a:t>선의가 자발적 선택에서 의무로 변해가는 과정</a:t>
            </a:r>
            <a:r>
              <a:rPr lang="en-US" altLang="ko-KR" sz="1900">
                <a:solidFill>
                  <a:srgbClr val="dedbd2"/>
                </a:solidFill>
              </a:rPr>
              <a:t>,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그리고 그 과정이 개인과 세계를 어떻게 잠식하는 지를 경험하게 된다</a:t>
            </a:r>
            <a:r>
              <a:rPr lang="en-US" altLang="ko-KR" sz="1900">
                <a:solidFill>
                  <a:srgbClr val="dedbd2"/>
                </a:solidFill>
              </a:rPr>
              <a:t>.</a:t>
            </a:r>
            <a:endParaRPr lang="en-US" altLang="ko-KR" sz="1900" b="1">
              <a:solidFill>
                <a:srgbClr val="dedbd2"/>
              </a:solidFill>
            </a:endParaRPr>
          </a:p>
          <a:p>
            <a:pPr lvl="0">
              <a:defRPr/>
            </a:pP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a58741"/>
                </a:solidFill>
              </a:rPr>
              <a:t>[</a:t>
            </a:r>
            <a:r>
              <a:rPr lang="ko-KR" altLang="en-US" sz="1900" b="1">
                <a:solidFill>
                  <a:srgbClr val="a58741"/>
                </a:solidFill>
              </a:rPr>
              <a:t>재미 요소</a:t>
            </a:r>
            <a:r>
              <a:rPr lang="en-US" altLang="ko-KR" sz="1900" b="1">
                <a:solidFill>
                  <a:srgbClr val="a58741"/>
                </a:solidFill>
              </a:rPr>
              <a:t>]</a:t>
            </a:r>
            <a:endParaRPr lang="en-US" altLang="ko-KR" sz="1900" b="1">
              <a:solidFill>
                <a:srgbClr val="a58741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감정적 압박과 몰입을 즐기는 내러티브 플레이</a:t>
            </a:r>
            <a:endParaRPr lang="ko-KR" altLang="en-US" sz="1900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선택에 따라 변화하는 스토리 흐름과 엔딩 구조</a:t>
            </a:r>
            <a:endParaRPr lang="ko-KR" altLang="en-US" sz="1900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선택 누적에 따라 분위기와 연출이 변화하는 시스템</a:t>
            </a:r>
            <a:endParaRPr lang="ko-KR" altLang="en-US" sz="1900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선행이 보상이 아닌 </a:t>
            </a:r>
            <a:r>
              <a:rPr lang="ko-KR" altLang="en-US" sz="1900" b="1">
                <a:solidFill>
                  <a:srgbClr val="dedbd2"/>
                </a:solidFill>
              </a:rPr>
              <a:t>부담으로 작동하는 </a:t>
            </a:r>
            <a:r>
              <a:rPr lang="en-US" altLang="ko-KR" sz="1900" b="1">
                <a:solidFill>
                  <a:srgbClr val="dedbd2"/>
                </a:solidFill>
              </a:rPr>
              <a:t>‘</a:t>
            </a:r>
            <a:r>
              <a:rPr lang="ko-KR" altLang="en-US" sz="1900" b="1">
                <a:solidFill>
                  <a:srgbClr val="dedbd2"/>
                </a:solidFill>
              </a:rPr>
              <a:t>선택 소모화</a:t>
            </a:r>
            <a:r>
              <a:rPr lang="en-US" altLang="ko-KR" sz="1900" b="1">
                <a:solidFill>
                  <a:srgbClr val="dedbd2"/>
                </a:solidFill>
              </a:rPr>
              <a:t>’</a:t>
            </a:r>
            <a:r>
              <a:rPr lang="ko-KR" altLang="en-US" sz="1900" b="1">
                <a:solidFill>
                  <a:srgbClr val="dedbd2"/>
                </a:solidFill>
              </a:rPr>
              <a:t> 구조</a:t>
            </a:r>
            <a:endParaRPr lang="ko-KR" altLang="en-US" sz="1900" b="1">
              <a:solidFill>
                <a:srgbClr val="dedbd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8477"/>
            <a:ext cx="8353425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/>
              <a:t>[</a:t>
            </a:r>
            <a:r>
              <a:rPr lang="ko-KR" altLang="en-US" sz="3500"/>
              <a:t>강의에서 배운 내용을 바탕으로 작업 중인 페이지</a:t>
            </a:r>
            <a:r>
              <a:rPr lang="en-US" altLang="ko-KR" sz="3500"/>
              <a:t>]</a:t>
            </a:r>
            <a:endParaRPr lang="ko-KR" altLang="en-US" sz="3500"/>
          </a:p>
        </p:txBody>
      </p:sp>
      <p:sp>
        <p:nvSpPr>
          <p:cNvPr id="28" name="가로 글상자 27"/>
          <p:cNvSpPr txBox="1"/>
          <p:nvPr/>
        </p:nvSpPr>
        <p:spPr>
          <a:xfrm>
            <a:off x="7297017" y="63196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8858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717751" y="6173314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80072" y="6197653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0880" y="6136724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0" y="614220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21047" y="6160001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  <a:endParaRPr lang="en-US" altLang="ko-KR" sz="3500"/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  <a:endParaRPr lang="en-US" altLang="ko-KR" sz="19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2994450" y="6154002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34608" y="6192635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514350" y="1428157"/>
            <a:ext cx="8124825" cy="1361834"/>
          </a:xfrm>
          <a:prstGeom prst="rect">
            <a:avLst/>
          </a:prstGeom>
          <a:solidFill>
            <a:srgbClr val="3d476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aab3d9"/>
                </a:solidFill>
              </a:rPr>
              <a:t>[</a:t>
            </a:r>
            <a:r>
              <a:rPr lang="ko-KR" altLang="en-US" sz="1900" b="1">
                <a:solidFill>
                  <a:srgbClr val="aab3d9"/>
                </a:solidFill>
              </a:rPr>
              <a:t>게임의 정의</a:t>
            </a:r>
            <a:r>
              <a:rPr lang="en-US" altLang="ko-KR" sz="1900" b="1">
                <a:solidFill>
                  <a:srgbClr val="aab3d9"/>
                </a:solidFill>
              </a:rPr>
              <a:t>]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&lt;</a:t>
            </a:r>
            <a:r>
              <a:rPr lang="ko-KR" altLang="en-US" sz="1900" b="1">
                <a:solidFill>
                  <a:srgbClr val="e9e8e3"/>
                </a:solidFill>
              </a:rPr>
              <a:t>넌 착해</a:t>
            </a:r>
            <a:r>
              <a:rPr lang="en-US" altLang="ko-KR" sz="1900" b="1">
                <a:solidFill>
                  <a:srgbClr val="e9e8e3"/>
                </a:solidFill>
              </a:rPr>
              <a:t>!&gt;</a:t>
            </a:r>
            <a:r>
              <a:rPr lang="ko-KR" altLang="en-US" sz="1900" b="1">
                <a:solidFill>
                  <a:srgbClr val="e9e8e3"/>
                </a:solidFill>
              </a:rPr>
              <a:t>는 플레이어가 선택과 상호작용을 통해 이야기에 개입하며</a:t>
            </a:r>
            <a:r>
              <a:rPr lang="en-US" altLang="ko-KR" sz="1900" b="1">
                <a:solidFill>
                  <a:srgbClr val="e9e8e3"/>
                </a:solidFill>
              </a:rPr>
              <a:t>,</a:t>
            </a:r>
            <a:endParaRPr lang="en-US" altLang="ko-KR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</a:t>
            </a:r>
            <a:r>
              <a:rPr lang="ko-KR" altLang="en-US" sz="1900" b="1">
                <a:solidFill>
                  <a:srgbClr val="e9e8e3"/>
                </a:solidFill>
              </a:rPr>
              <a:t>주변 인물들의 기대</a:t>
            </a:r>
            <a:r>
              <a:rPr lang="en-US" altLang="ko-KR" sz="1900" b="1">
                <a:solidFill>
                  <a:srgbClr val="e9e8e3"/>
                </a:solidFill>
              </a:rPr>
              <a:t>, </a:t>
            </a:r>
            <a:r>
              <a:rPr lang="ko-KR" altLang="en-US" sz="1900" b="1">
                <a:solidFill>
                  <a:srgbClr val="e9e8e3"/>
                </a:solidFill>
              </a:rPr>
              <a:t>붕괴되어 가는 세계</a:t>
            </a:r>
            <a:r>
              <a:rPr lang="en-US" altLang="ko-KR" sz="1900" b="1">
                <a:solidFill>
                  <a:srgbClr val="e9e8e3"/>
                </a:solidFill>
              </a:rPr>
              <a:t>,</a:t>
            </a:r>
            <a:endParaRPr lang="en-US" altLang="ko-KR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</a:t>
            </a:r>
            <a:r>
              <a:rPr lang="ko-KR" altLang="en-US" sz="1900" b="1">
                <a:solidFill>
                  <a:srgbClr val="e9e8e3"/>
                </a:solidFill>
              </a:rPr>
              <a:t>그리고 선행을 전제로 한 대사와 사건들이 얽혀 만들어지는 상황 속에서</a:t>
            </a:r>
            <a:endParaRPr lang="ko-KR" altLang="en-US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‘</a:t>
            </a:r>
            <a:r>
              <a:rPr lang="ko-KR" altLang="en-US" sz="1900" b="1">
                <a:solidFill>
                  <a:srgbClr val="e9e8e3"/>
                </a:solidFill>
              </a:rPr>
              <a:t>착함</a:t>
            </a:r>
            <a:r>
              <a:rPr lang="en-US" altLang="ko-KR" sz="1900" b="1">
                <a:solidFill>
                  <a:srgbClr val="e9e8e3"/>
                </a:solidFill>
              </a:rPr>
              <a:t>’</a:t>
            </a:r>
            <a:r>
              <a:rPr lang="ko-KR" altLang="en-US" sz="1900" b="1">
                <a:solidFill>
                  <a:srgbClr val="e9e8e3"/>
                </a:solidFill>
              </a:rPr>
              <a:t>이라는 사회적 기대가 한 사람의 선택을 어떻게 몰아가는지를 그려내는</a:t>
            </a:r>
            <a:endParaRPr lang="ko-KR" altLang="en-US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</a:t>
            </a:r>
            <a:r>
              <a:rPr lang="ko-KR" altLang="en-US" sz="1900" b="1">
                <a:solidFill>
                  <a:srgbClr val="e9e8e3"/>
                </a:solidFill>
              </a:rPr>
              <a:t>내러티브 중심 디지털 어드벤처 게임이다</a:t>
            </a:r>
            <a:r>
              <a:rPr lang="en-US" altLang="ko-KR" sz="1900" b="1">
                <a:solidFill>
                  <a:srgbClr val="e9e8e3"/>
                </a:solidFill>
              </a:rPr>
              <a:t>.</a:t>
            </a:r>
            <a:endParaRPr lang="ko-KR" altLang="en-US" sz="1900" b="1">
              <a:solidFill>
                <a:srgbClr val="e9e8e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8477"/>
            <a:ext cx="8353425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/>
              <a:t>[</a:t>
            </a:r>
            <a:r>
              <a:rPr lang="ko-KR" altLang="en-US" sz="3500"/>
              <a:t>강의에서 배운 내용을 바탕으로 작업 중인 페이지</a:t>
            </a:r>
            <a:r>
              <a:rPr lang="en-US" altLang="ko-KR" sz="3500"/>
              <a:t>]</a:t>
            </a:r>
            <a:endParaRPr lang="ko-KR" altLang="en-US" sz="3500"/>
          </a:p>
        </p:txBody>
      </p:sp>
      <p:sp>
        <p:nvSpPr>
          <p:cNvPr id="28" name="가로 글상자 27"/>
          <p:cNvSpPr txBox="1"/>
          <p:nvPr/>
        </p:nvSpPr>
        <p:spPr>
          <a:xfrm>
            <a:off x="7297017" y="63196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92845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9144000" cy="51435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40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  <a:endParaRPr lang="en-US" altLang="ko-KR" sz="21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!</a:t>
            </a:r>
            <a:endParaRPr xmlns:mc="http://schemas.openxmlformats.org/markup-compatibility/2006" xmlns:hp="http://schemas.haansoft.com/office/presentation/8.0" lang="en-US" altLang="ko-KR" sz="4000" b="1" mc:Ignorable="hp" hp:hslEmbossed="0">
              <a:solidFill>
                <a:srgbClr val="dedbd2"/>
              </a:solidFill>
              <a:latin typeface="HY울릉도B"/>
              <a:ea typeface="HY울릉도B"/>
              <a:cs typeface="함초롬돋움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66767" y="5534269"/>
            <a:ext cx="2383416" cy="31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>
                <a:solidFill>
                  <a:srgbClr val="a58741"/>
                </a:solidFill>
              </a:rPr>
              <a:t>내러티브 중심 어드벤처</a:t>
            </a:r>
            <a:endParaRPr lang="en-US" altLang="ko-KR" sz="210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1b1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4228267" y="1057275"/>
            <a:ext cx="687465" cy="853308"/>
          </a:xfrm>
          <a:prstGeom prst="ellipse">
            <a:avLst/>
          </a:prstGeom>
          <a:effectLst>
            <a:softEdge rad="127000"/>
          </a:effectLst>
        </p:spPr>
      </p:pic>
      <p:grpSp>
        <p:nvGrpSpPr>
          <p:cNvPr id="12" name=""/>
          <p:cNvGrpSpPr>
            <a:grpSpLocks noChangeAspect="1"/>
          </p:cNvGrpSpPr>
          <p:nvPr/>
        </p:nvGrpSpPr>
        <p:grpSpPr>
          <a:xfrm rot="0">
            <a:off x="972837" y="1907828"/>
            <a:ext cx="7198326" cy="4049060"/>
            <a:chOff x="2174080" y="1559719"/>
            <a:chExt cx="6400799" cy="36004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74080" y="1559719"/>
              <a:ext cx="6400800" cy="36004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59819" y="2002631"/>
              <a:ext cx="6072187" cy="3028950"/>
            </a:xfrm>
            <a:prstGeom prst="rect">
              <a:avLst/>
            </a:prstGeom>
          </p:spPr>
        </p:pic>
      </p:grpSp>
      <p:sp>
        <p:nvSpPr>
          <p:cNvPr id="13" name="가로 글상자 12"/>
          <p:cNvSpPr txBox="1"/>
          <p:nvPr/>
        </p:nvSpPr>
        <p:spPr>
          <a:xfrm>
            <a:off x="3351848" y="1909511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!</a:t>
            </a:r>
            <a:endParaRPr xmlns:mc="http://schemas.openxmlformats.org/markup-compatibility/2006" xmlns:hp="http://schemas.haansoft.com/office/presentation/8.0" lang="en-US" altLang="ko-KR" sz="4000" b="1" mc:Ignorable="hp" hp:hslEmbossed="0">
              <a:solidFill>
                <a:srgbClr val="dedbd2"/>
              </a:solidFill>
              <a:latin typeface="HY울릉도B"/>
              <a:ea typeface="HY울릉도B"/>
              <a:cs typeface="함초롬돋움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7297017" y="7055824"/>
            <a:ext cx="2358158" cy="362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30020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0324" y="1818408"/>
            <a:ext cx="4849091" cy="27276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8459"/>
            <a:ext cx="2898163" cy="515229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3857625" cy="51435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9580" r="9170"/>
          <a:stretch>
            <a:fillRect/>
          </a:stretch>
        </p:blipFill>
        <p:spPr>
          <a:xfrm>
            <a:off x="937364" y="857250"/>
            <a:ext cx="7419291" cy="513643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2600"/>
              <a:t>ㄱ </a:t>
            </a:r>
            <a:r>
              <a:rPr lang="en-US" altLang="ko-KR" sz="2600"/>
              <a:t>(35)</a:t>
            </a:r>
            <a:endParaRPr lang="en-US" altLang="ko-KR" sz="2600"/>
          </a:p>
          <a:p>
            <a:pPr lvl="0">
              <a:defRPr/>
            </a:pPr>
            <a:r>
              <a:rPr lang="ko-KR" altLang="en-US" sz="1400"/>
              <a:t>ㄱ </a:t>
            </a:r>
            <a:r>
              <a:rPr lang="en-US" altLang="ko-KR" sz="1400"/>
              <a:t>(19)</a:t>
            </a:r>
            <a:endParaRPr lang="en-US" altLang="ko-KR" sz="14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3426857" y="1259907"/>
            <a:ext cx="2440304" cy="490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26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6639700" y="5557351"/>
            <a:ext cx="2383416" cy="29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>
                <a:solidFill>
                  <a:srgbClr val="706e89"/>
                </a:solidFill>
              </a:rPr>
              <a:t>내러티브 중심 어드벤처</a:t>
            </a:r>
            <a:endParaRPr lang="en-US" altLang="ko-KR" sz="1400">
              <a:solidFill>
                <a:srgbClr val="706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145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3e3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000"/>
              <a:t>ㄱ </a:t>
            </a:r>
            <a:r>
              <a:rPr lang="en-US" altLang="ko-KR" sz="3000"/>
              <a:t>(40)</a:t>
            </a:r>
            <a:endParaRPr lang="en-US" altLang="ko-KR" sz="3000"/>
          </a:p>
          <a:p>
            <a:pPr lvl="0">
              <a:defRPr/>
            </a:pPr>
            <a:r>
              <a:rPr lang="ko-KR" altLang="en-US" sz="1500"/>
              <a:t>ㄱ </a:t>
            </a:r>
            <a:r>
              <a:rPr lang="en-US" altLang="ko-KR" sz="1500"/>
              <a:t>(21)</a:t>
            </a:r>
            <a:endParaRPr lang="en-US" altLang="ko-KR" sz="15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30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56014" y="5542901"/>
            <a:ext cx="2383415" cy="313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rgbClr val="dedbd2"/>
                </a:solidFill>
              </a:rPr>
              <a:t>(</a:t>
            </a:r>
            <a:r>
              <a:rPr lang="ko-KR" altLang="en-US" sz="15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500">
                <a:solidFill>
                  <a:srgbClr val="dedbd2"/>
                </a:solidFill>
              </a:rPr>
              <a:t>)</a:t>
            </a:r>
            <a:endParaRPr lang="en-US" altLang="ko-KR" sz="1500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9144000" cy="51435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000"/>
              <a:t>ㄱ </a:t>
            </a:r>
            <a:r>
              <a:rPr lang="en-US" altLang="ko-KR" sz="3000"/>
              <a:t>(40)</a:t>
            </a:r>
            <a:endParaRPr lang="en-US" altLang="ko-KR" sz="3000"/>
          </a:p>
          <a:p>
            <a:pPr lvl="0">
              <a:defRPr/>
            </a:pPr>
            <a:r>
              <a:rPr lang="ko-KR" altLang="en-US" sz="1500"/>
              <a:t>ㄱ </a:t>
            </a:r>
            <a:r>
              <a:rPr lang="en-US" altLang="ko-KR" sz="1500"/>
              <a:t>(21)</a:t>
            </a:r>
            <a:endParaRPr lang="en-US" altLang="ko-KR" sz="15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30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66767" y="5534269"/>
            <a:ext cx="2383416" cy="31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a58741"/>
                </a:solidFill>
              </a:rPr>
              <a:t>내러티브 중심 어드벤처</a:t>
            </a:r>
            <a:endParaRPr lang="en-US" altLang="ko-KR" sz="150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440" t="8910" r="34980" b="21590"/>
          <a:stretch>
            <a:fillRect/>
          </a:stretch>
        </p:blipFill>
        <p:spPr>
          <a:xfrm>
            <a:off x="1600200" y="1076324"/>
            <a:ext cx="5858636" cy="4619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275" y="1076324"/>
            <a:ext cx="2962275" cy="90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선생님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포트폴리오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캡쳐본</a:t>
            </a:r>
            <a:endParaRPr lang="ko-KR" altLang="en-US"/>
          </a:p>
        </p:txBody>
      </p:sp>
      <p:sp>
        <p:nvSpPr>
          <p:cNvPr id="8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3770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990" r="53960" b="26050"/>
          <a:stretch>
            <a:fillRect/>
          </a:stretch>
        </p:blipFill>
        <p:spPr>
          <a:xfrm>
            <a:off x="1414462" y="933450"/>
            <a:ext cx="6315075" cy="4857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275" y="1076324"/>
            <a:ext cx="2962275" cy="90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내가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만들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내용</a:t>
            </a:r>
            <a:endParaRPr lang="ko-KR" altLang="en-US"/>
          </a:p>
        </p:txBody>
      </p:sp>
      <p:sp>
        <p:nvSpPr>
          <p:cNvPr id="7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1697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2600"/>
              <a:t>ㄱ </a:t>
            </a:r>
            <a:r>
              <a:rPr lang="en-US" altLang="ko-KR" sz="2600"/>
              <a:t>(35)</a:t>
            </a:r>
            <a:endParaRPr lang="en-US" altLang="ko-KR" sz="2600"/>
          </a:p>
          <a:p>
            <a:pPr lvl="0">
              <a:defRPr/>
            </a:pPr>
            <a:r>
              <a:rPr lang="ko-KR" altLang="en-US" sz="1400"/>
              <a:t>ㄱ </a:t>
            </a:r>
            <a:r>
              <a:rPr lang="en-US" altLang="ko-KR" sz="1400"/>
              <a:t>(19)</a:t>
            </a:r>
            <a:endParaRPr lang="en-US" altLang="ko-KR" sz="14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626478" y="2042982"/>
            <a:ext cx="4541750" cy="324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b="1">
                <a:solidFill>
                  <a:srgbClr val="aab3d9"/>
                </a:solidFill>
              </a:rPr>
              <a:t>[</a:t>
            </a:r>
            <a:r>
              <a:rPr lang="ko-KR" altLang="en-US" sz="900" b="1">
                <a:solidFill>
                  <a:srgbClr val="aab3d9"/>
                </a:solidFill>
              </a:rPr>
              <a:t>슬로건</a:t>
            </a:r>
            <a:r>
              <a:rPr lang="en-US" altLang="ko-KR" sz="900" b="1">
                <a:solidFill>
                  <a:srgbClr val="aab3d9"/>
                </a:solidFill>
              </a:rPr>
              <a:t>]</a:t>
            </a:r>
            <a:r>
              <a:rPr lang="ko-KR" altLang="en-US" sz="900" b="1">
                <a:solidFill>
                  <a:srgbClr val="aab3d9"/>
                </a:solidFill>
              </a:rPr>
              <a:t>   </a:t>
            </a:r>
            <a:r>
              <a:rPr lang="en-US" altLang="ko-KR" sz="900" b="1">
                <a:solidFill>
                  <a:srgbClr val="aab3d9"/>
                </a:solidFill>
              </a:rPr>
              <a:t>Chosen — or choosing?</a:t>
            </a:r>
            <a:endParaRPr lang="en-US" altLang="ko-KR" sz="9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778161"/>
                </a:solidFill>
              </a:rPr>
              <a:t>[</a:t>
            </a:r>
            <a:r>
              <a:rPr lang="ko-KR" altLang="en-US" sz="900" b="1">
                <a:solidFill>
                  <a:srgbClr val="778161"/>
                </a:solidFill>
              </a:rPr>
              <a:t>플랫폼</a:t>
            </a:r>
            <a:r>
              <a:rPr lang="en-US" altLang="ko-KR" sz="900" b="1">
                <a:solidFill>
                  <a:srgbClr val="778161"/>
                </a:solidFill>
              </a:rPr>
              <a:t>]   Android</a:t>
            </a:r>
            <a:endParaRPr lang="en-US" altLang="ko-KR" sz="9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9c7275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9c7275"/>
                </a:solidFill>
              </a:rPr>
              <a:t>[</a:t>
            </a:r>
            <a:r>
              <a:rPr lang="ko-KR" altLang="en-US" sz="900" b="1">
                <a:solidFill>
                  <a:srgbClr val="9c7275"/>
                </a:solidFill>
              </a:rPr>
              <a:t>게임장르</a:t>
            </a:r>
            <a:r>
              <a:rPr lang="en-US" altLang="ko-KR" sz="900" b="1">
                <a:solidFill>
                  <a:srgbClr val="9c7275"/>
                </a:solidFill>
              </a:rPr>
              <a:t>]   </a:t>
            </a:r>
            <a:r>
              <a:rPr lang="ko-KR" altLang="en-US" sz="900" b="1">
                <a:solidFill>
                  <a:srgbClr val="9c7275"/>
                </a:solidFill>
              </a:rPr>
              <a:t>내러티브 중심 어드벤처</a:t>
            </a:r>
            <a:endParaRPr lang="ko-KR" altLang="en-US" sz="900" b="1">
              <a:solidFill>
                <a:srgbClr val="9c7275"/>
              </a:solidFill>
            </a:endParaRPr>
          </a:p>
          <a:p>
            <a:pPr lvl="0">
              <a:defRPr/>
            </a:pPr>
            <a:endParaRPr lang="ko-KR" altLang="en-US" sz="900" b="1">
              <a:solidFill>
                <a:srgbClr val="a58741"/>
              </a:solidFill>
            </a:endParaRPr>
          </a:p>
          <a:p>
            <a:pPr lvl="0">
              <a:defRPr/>
            </a:pPr>
            <a:endParaRPr lang="ko-KR" altLang="en-US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dedbd2"/>
                </a:solidFill>
              </a:rPr>
              <a:t>[</a:t>
            </a:r>
            <a:r>
              <a:rPr lang="ko-KR" altLang="en-US" sz="900" b="1">
                <a:solidFill>
                  <a:srgbClr val="dedbd2"/>
                </a:solidFill>
              </a:rPr>
              <a:t>시나리오</a:t>
            </a:r>
            <a:r>
              <a:rPr lang="en-US" altLang="ko-KR" sz="900" b="1">
                <a:solidFill>
                  <a:srgbClr val="dedbd2"/>
                </a:solidFill>
              </a:rPr>
              <a:t>]</a:t>
            </a: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스스로를 특별히 착하다고 생각하지 않는 주인공과</a:t>
            </a:r>
            <a:r>
              <a:rPr lang="en-US" altLang="ko-KR" sz="900" b="1">
                <a:solidFill>
                  <a:srgbClr val="dedbd2"/>
                </a:solidFill>
              </a:rPr>
              <a:t>,</a:t>
            </a:r>
            <a:r>
              <a:rPr lang="ko-KR" altLang="en-US" sz="900" b="1">
                <a:solidFill>
                  <a:srgbClr val="dedbd2"/>
                </a:solidFill>
              </a:rPr>
              <a:t> 그를 가장 착한 사람이라고</a:t>
            </a:r>
            <a:endParaRPr lang="ko-KR" altLang="en-US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규정하는 주변 사이에서 이야기는 시작된다</a:t>
            </a:r>
            <a:r>
              <a:rPr lang="en-US" altLang="ko-KR" sz="900" b="1">
                <a:solidFill>
                  <a:srgbClr val="dedbd2"/>
                </a:solidFill>
              </a:rPr>
              <a:t>.</a:t>
            </a: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일상적인 선택은 점점 의무가 되고</a:t>
            </a:r>
            <a:r>
              <a:rPr lang="en-US" altLang="ko-KR" sz="900" b="1">
                <a:solidFill>
                  <a:srgbClr val="dedbd2"/>
                </a:solidFill>
              </a:rPr>
              <a:t>,</a:t>
            </a:r>
            <a:r>
              <a:rPr lang="ko-KR" altLang="en-US" sz="900" b="1">
                <a:solidFill>
                  <a:srgbClr val="dedbd2"/>
                </a:solidFill>
              </a:rPr>
              <a:t> 세상이 붕괴될수록 선행은 주인공의 희생을</a:t>
            </a:r>
            <a:endParaRPr lang="ko-KR" altLang="en-US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전제로 한 압박으로 변해간다</a:t>
            </a:r>
            <a:r>
              <a:rPr lang="en-US" altLang="ko-KR" sz="900" b="1">
                <a:solidFill>
                  <a:srgbClr val="dedbd2"/>
                </a:solidFill>
              </a:rPr>
              <a:t>.</a:t>
            </a: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778161"/>
                </a:solidFill>
              </a:rPr>
              <a:t>    </a:t>
            </a:r>
            <a:r>
              <a:rPr lang="en-US" altLang="ko-KR" sz="900" b="1">
                <a:solidFill>
                  <a:srgbClr val="a58741"/>
                </a:solidFill>
              </a:rPr>
              <a:t>(</a:t>
            </a:r>
            <a:r>
              <a:rPr lang="ko-KR" altLang="en-US" sz="900" b="1">
                <a:solidFill>
                  <a:srgbClr val="a58741"/>
                </a:solidFill>
              </a:rPr>
              <a:t>플레이어는 그 기대 속에서 선택을 이어가게 된다</a:t>
            </a:r>
            <a:r>
              <a:rPr lang="en-US" altLang="ko-KR" sz="900" b="1">
                <a:solidFill>
                  <a:srgbClr val="a58741"/>
                </a:solidFill>
              </a:rPr>
              <a:t>.)</a:t>
            </a: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dedbd2"/>
                </a:solidFill>
              </a:rPr>
              <a:t>[</a:t>
            </a:r>
            <a:r>
              <a:rPr lang="ko-KR" altLang="en-US" sz="900" b="1">
                <a:solidFill>
                  <a:srgbClr val="dedbd2"/>
                </a:solidFill>
              </a:rPr>
              <a:t>재미 요소</a:t>
            </a:r>
            <a:r>
              <a:rPr lang="en-US" altLang="ko-KR" sz="900" b="1">
                <a:solidFill>
                  <a:srgbClr val="dedbd2"/>
                </a:solidFill>
              </a:rPr>
              <a:t>]</a:t>
            </a:r>
            <a:endParaRPr lang="en-US" altLang="ko-KR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감정적 압박과 몰입을 즐기는 내러티브 게임</a:t>
            </a:r>
            <a:endParaRPr lang="ko-KR" altLang="en-US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플레이어의 선택에 따라 변화하는 스토리와 엔딩</a:t>
            </a:r>
            <a:endParaRPr lang="ko-KR" altLang="en-US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선택 누적에 따라 변화하는 분위기 연출 시스템</a:t>
            </a:r>
            <a:endParaRPr lang="ko-KR" altLang="en-US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선행이 부담으로 작동하는 선택 소모화 구조</a:t>
            </a:r>
            <a:endParaRPr lang="ko-KR" altLang="en-US" sz="900" b="1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6664794" y="6205321"/>
            <a:ext cx="2479205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1.13~14.</a:t>
            </a:r>
            <a:r>
              <a:rPr lang="ko-KR" altLang="en-US"/>
              <a:t>화</a:t>
            </a:r>
            <a:r>
              <a:rPr lang="en-US" altLang="ko-KR"/>
              <a:t>~</a:t>
            </a:r>
            <a:r>
              <a:rPr lang="ko-KR" altLang="en-US"/>
              <a:t>수</a:t>
            </a: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5994698" y="1374381"/>
            <a:ext cx="2440304" cy="49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26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6023142" y="1858024"/>
            <a:ext cx="2383416" cy="292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rgbClr val="dedbd2"/>
                </a:solidFill>
              </a:rPr>
              <a:t>(</a:t>
            </a:r>
            <a:r>
              <a:rPr lang="ko-KR" altLang="en-US" sz="14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400">
                <a:solidFill>
                  <a:srgbClr val="dedbd2"/>
                </a:solidFill>
              </a:rPr>
              <a:t>)</a:t>
            </a:r>
            <a:endParaRPr lang="en-US" altLang="ko-KR" sz="1400">
              <a:solidFill>
                <a:srgbClr val="dedbd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30" b="2790"/>
          <a:stretch>
            <a:fillRect/>
          </a:stretch>
        </p:blipFill>
        <p:spPr>
          <a:xfrm flipH="1">
            <a:off x="5369731" y="1012107"/>
            <a:ext cx="3625971" cy="48337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그룹 2"/>
          <p:cNvGrpSpPr/>
          <p:nvPr/>
        </p:nvGrpSpPr>
        <p:grpSpPr>
          <a:xfrm rot="0">
            <a:off x="626478" y="1342925"/>
            <a:ext cx="4486951" cy="505876"/>
            <a:chOff x="835304" y="673545"/>
            <a:chExt cx="5636237" cy="674502"/>
          </a:xfrm>
        </p:grpSpPr>
        <p:sp>
          <p:nvSpPr>
            <p:cNvPr id="24" name="가로 글상자 23"/>
            <p:cNvSpPr txBox="1"/>
            <p:nvPr/>
          </p:nvSpPr>
          <p:spPr>
            <a:xfrm>
              <a:off x="1451347" y="726047"/>
              <a:ext cx="5020192" cy="64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sz="26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넌 착해</a:t>
              </a:r>
              <a:r>
                <a:rPr xmlns:mc="http://schemas.openxmlformats.org/markup-compatibility/2006" xmlns:hp="http://schemas.haansoft.com/office/presentation/8.0" lang="en-US" altLang="ko-KR" sz="26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!</a:t>
              </a:r>
              <a:r>
                <a:rPr xmlns:mc="http://schemas.openxmlformats.org/markup-compatibility/2006" xmlns:hp="http://schemas.haansoft.com/office/presentation/8.0" lang="ko-KR" altLang="en-US" sz="26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-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누군가는 해야 하는 이야기</a:t>
              </a:r>
              <a:endParaRPr lang="ko-KR" altLang="en-US" sz="1400" b="1">
                <a:solidFill>
                  <a:srgbClr val="dedbd2"/>
                </a:solidFill>
              </a:endParaRPr>
            </a:p>
          </p:txBody>
        </p:sp>
        <p:pic>
          <p:nvPicPr>
            <p:cNvPr id="19" name="그림 18"/>
            <p:cNvPicPr/>
            <p:nvPr/>
          </p:nvPicPr>
          <p:blipFill rotWithShape="1">
            <a:blip r:embed="rId4"/>
            <a:srcRect l="23800" t="58180" r="49540" b="23630"/>
            <a:stretch>
              <a:fillRect/>
            </a:stretch>
          </p:blipFill>
          <p:spPr>
            <a:xfrm>
              <a:off x="835304" y="673545"/>
              <a:ext cx="538662" cy="66082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0" y="318477"/>
            <a:ext cx="3729037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/>
              <a:t>[</a:t>
            </a:r>
            <a:r>
              <a:rPr lang="ko-KR" altLang="en-US" sz="2600"/>
              <a:t>작업 중인 페이지</a:t>
            </a:r>
            <a:r>
              <a:rPr lang="en-US" altLang="ko-KR" sz="2600"/>
              <a:t>]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330</ep:Words>
  <ep:PresentationFormat>화면 슬라이드 쇼(4:3)</ep:PresentationFormat>
  <ep:Paragraphs>172</ep:Paragraphs>
  <ep:Slides>17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2026-01-12T05:12:27.000</dcterms:created>
  <dc:creator>OFFICE</dc:creator>
  <cp:lastModifiedBy>82103</cp:lastModifiedBy>
  <dcterms:modified xsi:type="dcterms:W3CDTF">2026-01-17T06:08:38.697</dcterms:modified>
  <cp:revision>114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